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76" r:id="rId5"/>
    <p:sldId id="264" r:id="rId6"/>
    <p:sldId id="266" r:id="rId7"/>
    <p:sldId id="269" r:id="rId8"/>
    <p:sldId id="272" r:id="rId9"/>
    <p:sldId id="273" r:id="rId10"/>
    <p:sldId id="274" r:id="rId11"/>
    <p:sldId id="275" r:id="rId1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46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9/6/2021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9/6/2021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9/6/2021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adilet.zan.kz/rus/docs/V2000022003"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www.nationalbank.kz/"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0" y="0"/>
            <a:ext cx="9144000" cy="2590800"/>
          </a:xfrm>
        </p:spPr>
        <p:txBody>
          <a:bodyPr/>
          <a:lstStyle/>
          <a:p>
            <a:r>
              <a:rPr lang="ru-RU" sz="6000" b="1" dirty="0">
                <a:latin typeface="Times New Roman" pitchFamily="18" charset="0"/>
              </a:rPr>
              <a:t>ОПЛАТА ТРУДА </a:t>
            </a:r>
            <a:br>
              <a:rPr lang="ru-RU" sz="6000" b="1" dirty="0">
                <a:latin typeface="Times New Roman" pitchFamily="18" charset="0"/>
              </a:rPr>
            </a:br>
            <a:r>
              <a:rPr lang="ru-RU" sz="6000" b="1" dirty="0">
                <a:latin typeface="Times New Roman" pitchFamily="18" charset="0"/>
              </a:rPr>
              <a:t>НА ПРЕДПРИЯТИИ</a:t>
            </a:r>
          </a:p>
        </p:txBody>
      </p:sp>
      <p:sp>
        <p:nvSpPr>
          <p:cNvPr id="3" name="Прямоугольник 2"/>
          <p:cNvSpPr/>
          <p:nvPr/>
        </p:nvSpPr>
        <p:spPr>
          <a:xfrm>
            <a:off x="1828800" y="2667000"/>
            <a:ext cx="6119176" cy="1569660"/>
          </a:xfrm>
          <a:prstGeom prst="rect">
            <a:avLst/>
          </a:prstGeom>
        </p:spPr>
        <p:txBody>
          <a:bodyPr wrap="none">
            <a:spAutoFit/>
          </a:bodyPr>
          <a:lstStyle/>
          <a:p>
            <a:pPr marL="342900" indent="-342900">
              <a:buAutoNum type="arabicPeriod"/>
            </a:pPr>
            <a:r>
              <a:rPr lang="ru-RU" sz="3200" dirty="0" smtClean="0">
                <a:latin typeface="Times New Roman" pitchFamily="18" charset="0"/>
              </a:rPr>
              <a:t>Оплата труда: понятие, виды</a:t>
            </a:r>
          </a:p>
          <a:p>
            <a:pPr marL="342900" indent="-342900">
              <a:buAutoNum type="arabicPeriod"/>
            </a:pPr>
            <a:r>
              <a:rPr lang="ru-RU" sz="3200" dirty="0" smtClean="0">
                <a:latin typeface="Times New Roman" pitchFamily="18" charset="0"/>
              </a:rPr>
              <a:t>Формы и системы оплаты труда</a:t>
            </a:r>
          </a:p>
          <a:p>
            <a:pPr marL="342900" indent="-342900">
              <a:buAutoNum type="arabicPeriod"/>
            </a:pPr>
            <a:r>
              <a:rPr lang="ru-RU" sz="3200" dirty="0" smtClean="0">
                <a:latin typeface="Times New Roman" pitchFamily="18" charset="0"/>
              </a:rPr>
              <a:t>Организация оплаты труда</a:t>
            </a:r>
            <a:endParaRPr lang="ru-RU"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533400" y="762000"/>
            <a:ext cx="8077200" cy="4419600"/>
          </a:xfrm>
        </p:spPr>
        <p:txBody>
          <a:bodyPr>
            <a:normAutofit/>
          </a:bodyPr>
          <a:lstStyle/>
          <a:p>
            <a:pPr algn="l"/>
            <a:r>
              <a:rPr lang="ru-RU" sz="2000" b="1" dirty="0" smtClean="0">
                <a:solidFill>
                  <a:srgbClr val="FF0000"/>
                </a:solidFill>
                <a:latin typeface="Times New Roman" pitchFamily="18" charset="0"/>
              </a:rPr>
              <a:t>ОПЛАТА ТРУДА</a:t>
            </a:r>
            <a:r>
              <a:rPr lang="ru-RU" sz="2000" dirty="0" smtClean="0">
                <a:latin typeface="Times New Roman" pitchFamily="18" charset="0"/>
              </a:rPr>
              <a:t> – </a:t>
            </a:r>
            <a:br>
              <a:rPr lang="ru-RU" sz="2000" dirty="0" smtClean="0">
                <a:latin typeface="Times New Roman" pitchFamily="18" charset="0"/>
              </a:rPr>
            </a:br>
            <a:r>
              <a:rPr lang="ru-RU" sz="2000" dirty="0" smtClean="0">
                <a:latin typeface="Times New Roman" pitchFamily="18" charset="0"/>
              </a:rPr>
              <a:t>это цена трудовых ресурсов, задействованных в производственном </a:t>
            </a:r>
            <a:r>
              <a:rPr lang="ru-RU" sz="2000" dirty="0" smtClean="0">
                <a:latin typeface="Times New Roman" pitchFamily="18" charset="0"/>
              </a:rPr>
              <a:t>процессе</a:t>
            </a:r>
            <a:br>
              <a:rPr lang="ru-RU" sz="2000" dirty="0" smtClean="0">
                <a:latin typeface="Times New Roman" pitchFamily="18" charset="0"/>
              </a:rPr>
            </a:br>
            <a:r>
              <a:rPr lang="ru-RU" sz="2000" dirty="0" smtClean="0">
                <a:latin typeface="Times New Roman" pitchFamily="18" charset="0"/>
              </a:rPr>
              <a:t/>
            </a:r>
            <a:br>
              <a:rPr lang="ru-RU" sz="2000" dirty="0" smtClean="0">
                <a:latin typeface="Times New Roman" pitchFamily="18" charset="0"/>
              </a:rPr>
            </a:br>
            <a:r>
              <a:rPr lang="ru-RU" sz="2000" dirty="0" smtClean="0">
                <a:latin typeface="Times New Roman" pitchFamily="18" charset="0"/>
              </a:rPr>
              <a:t/>
            </a:r>
            <a:br>
              <a:rPr lang="ru-RU" sz="2000" dirty="0" smtClean="0">
                <a:latin typeface="Times New Roman" pitchFamily="18" charset="0"/>
              </a:rPr>
            </a:br>
            <a:r>
              <a:rPr lang="ru-RU" sz="2000" dirty="0" smtClean="0">
                <a:latin typeface="Times New Roman" pitchFamily="18" charset="0"/>
              </a:rPr>
              <a:t/>
            </a:r>
            <a:br>
              <a:rPr lang="ru-RU" sz="2000" dirty="0" smtClean="0">
                <a:latin typeface="Times New Roman" pitchFamily="18" charset="0"/>
              </a:rPr>
            </a:br>
            <a:r>
              <a:rPr lang="ru-RU" sz="2000" dirty="0" smtClean="0">
                <a:latin typeface="Times New Roman" pitchFamily="18" charset="0"/>
              </a:rPr>
              <a:t/>
            </a:r>
            <a:br>
              <a:rPr lang="ru-RU" sz="2000" dirty="0" smtClean="0">
                <a:latin typeface="Times New Roman" pitchFamily="18" charset="0"/>
              </a:rPr>
            </a:br>
            <a:r>
              <a:rPr lang="ru-RU" sz="2000" b="1" dirty="0" smtClean="0">
                <a:latin typeface="Times New Roman" pitchFamily="18" charset="0"/>
              </a:rPr>
              <a:t>Номинальная заработная плата</a:t>
            </a:r>
            <a:r>
              <a:rPr lang="ru-RU" sz="2000" dirty="0" smtClean="0">
                <a:latin typeface="Times New Roman" pitchFamily="18" charset="0"/>
              </a:rPr>
              <a:t> </a:t>
            </a:r>
            <a:r>
              <a:rPr lang="ru-RU" sz="2000" dirty="0">
                <a:latin typeface="Times New Roman" pitchFamily="18" charset="0"/>
              </a:rPr>
              <a:t>заработная плата, которую должен получать работник согласно договору;</a:t>
            </a:r>
            <a:br>
              <a:rPr lang="ru-RU" sz="2000" dirty="0">
                <a:latin typeface="Times New Roman" pitchFamily="18" charset="0"/>
              </a:rPr>
            </a:br>
            <a:r>
              <a:rPr lang="ru-RU" sz="2000" b="1" dirty="0">
                <a:latin typeface="Times New Roman" pitchFamily="18" charset="0"/>
              </a:rPr>
              <a:t>Реальная заработная плата</a:t>
            </a:r>
            <a:r>
              <a:rPr lang="ru-RU" sz="2000" dirty="0">
                <a:latin typeface="Times New Roman" pitchFamily="18" charset="0"/>
              </a:rPr>
              <a:t> – это номинальная заработная плата за вычетом налогов и удержаний;</a:t>
            </a:r>
            <a:br>
              <a:rPr lang="ru-RU" sz="2000" dirty="0">
                <a:latin typeface="Times New Roman" pitchFamily="18" charset="0"/>
              </a:rPr>
            </a:br>
            <a:r>
              <a:rPr lang="ru-RU" sz="2000" b="1" dirty="0">
                <a:latin typeface="Times New Roman" pitchFamily="18" charset="0"/>
              </a:rPr>
              <a:t>Минимальная заработная плата</a:t>
            </a:r>
            <a:r>
              <a:rPr lang="ru-RU" sz="2000" dirty="0">
                <a:latin typeface="Times New Roman" pitchFamily="18" charset="0"/>
              </a:rPr>
              <a:t> – это социальная норма оплаты труда, представляющая собой низшую границу стоимости неквалифицированной рабочей силы в расчете на 1 месяц.</a:t>
            </a:r>
            <a:r>
              <a:rPr lang="ru-RU" sz="20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304800" y="0"/>
            <a:ext cx="8458200" cy="2819400"/>
          </a:xfrm>
        </p:spPr>
        <p:txBody>
          <a:bodyPr>
            <a:noAutofit/>
          </a:bodyPr>
          <a:lstStyle/>
          <a:p>
            <a:pPr algn="just"/>
            <a:r>
              <a:rPr lang="ru-RU" sz="2400" b="1" dirty="0">
                <a:solidFill>
                  <a:srgbClr val="FF0000"/>
                </a:solidFill>
                <a:latin typeface="Times New Roman" pitchFamily="18" charset="0"/>
              </a:rPr>
              <a:t>ФОРМЫ И СИСТЕМЫ ОПЛАТЫ ТРУДА</a:t>
            </a:r>
            <a:br>
              <a:rPr lang="ru-RU" sz="2400" b="1" dirty="0">
                <a:solidFill>
                  <a:srgbClr val="FF0000"/>
                </a:solidFill>
                <a:latin typeface="Times New Roman" pitchFamily="18" charset="0"/>
              </a:rPr>
            </a:br>
            <a:r>
              <a:rPr lang="ru-RU" sz="1600" dirty="0">
                <a:latin typeface="Times New Roman" pitchFamily="18" charset="0"/>
              </a:rPr>
              <a:t/>
            </a:r>
            <a:br>
              <a:rPr lang="ru-RU" sz="1600" dirty="0">
                <a:latin typeface="Times New Roman" pitchFamily="18" charset="0"/>
              </a:rPr>
            </a:br>
            <a:r>
              <a:rPr lang="ru-RU" sz="1600" dirty="0" smtClean="0"/>
              <a:t>	</a:t>
            </a:r>
            <a:r>
              <a:rPr lang="ru-RU" sz="2000" dirty="0" smtClean="0">
                <a:latin typeface="Times New Roman" pitchFamily="18" charset="0"/>
                <a:cs typeface="Times New Roman" pitchFamily="18" charset="0"/>
              </a:rPr>
              <a:t>Система </a:t>
            </a:r>
            <a:r>
              <a:rPr lang="ru-RU" sz="2000" dirty="0" smtClean="0">
                <a:latin typeface="Times New Roman" pitchFamily="18" charset="0"/>
                <a:cs typeface="Times New Roman" pitchFamily="18" charset="0"/>
              </a:rPr>
              <a:t>оплаты труда может формироваться на </a:t>
            </a:r>
            <a:r>
              <a:rPr lang="ru-RU" sz="2000" dirty="0" smtClean="0">
                <a:latin typeface="Times New Roman" pitchFamily="18" charset="0"/>
                <a:cs typeface="Times New Roman" pitchFamily="18" charset="0"/>
              </a:rPr>
              <a:t>основе:</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тарифной, бестарифной или смешанной системы</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smtClean="0"/>
              <a:t/>
            </a:r>
            <a:br>
              <a:rPr lang="ru-RU" sz="2000" dirty="0" smtClean="0"/>
            </a:br>
            <a:r>
              <a:rPr lang="ru-RU" sz="2000" b="1" dirty="0" smtClean="0">
                <a:solidFill>
                  <a:srgbClr val="FF0000"/>
                </a:solidFill>
                <a:latin typeface="Times New Roman" pitchFamily="18" charset="0"/>
                <a:cs typeface="Times New Roman" pitchFamily="18" charset="0"/>
              </a:rPr>
              <a:t>1 Тарифная </a:t>
            </a:r>
            <a:r>
              <a:rPr lang="ru-RU" sz="2000" b="1" dirty="0" smtClean="0">
                <a:solidFill>
                  <a:srgbClr val="FF0000"/>
                </a:solidFill>
                <a:latin typeface="Times New Roman" pitchFamily="18" charset="0"/>
                <a:cs typeface="Times New Roman" pitchFamily="18" charset="0"/>
              </a:rPr>
              <a:t>система </a:t>
            </a:r>
            <a:r>
              <a:rPr lang="ru-RU" sz="2000" dirty="0" smtClean="0">
                <a:latin typeface="Times New Roman" pitchFamily="18" charset="0"/>
                <a:cs typeface="Times New Roman" pitchFamily="18" charset="0"/>
              </a:rPr>
              <a:t>– совокупность норм и нормативов, обеспечивающих дифференциацию оплаты труда исходя из различий и сложности выполняемых работ и условий труда, его интенсивности и характера</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5" name="Прямоугольник 4"/>
          <p:cNvSpPr/>
          <p:nvPr/>
        </p:nvSpPr>
        <p:spPr>
          <a:xfrm>
            <a:off x="304800" y="2819400"/>
            <a:ext cx="8686800" cy="3508653"/>
          </a:xfrm>
          <a:prstGeom prst="rect">
            <a:avLst/>
          </a:prstGeom>
        </p:spPr>
        <p:txBody>
          <a:bodyPr wrap="square">
            <a:spAutoFit/>
          </a:bodyPr>
          <a:lstStyle/>
          <a:p>
            <a:r>
              <a:rPr lang="ru-RU" sz="2400" b="1" dirty="0" smtClean="0">
                <a:solidFill>
                  <a:srgbClr val="FF0000"/>
                </a:solidFill>
                <a:latin typeface="Times New Roman" pitchFamily="18" charset="0"/>
              </a:rPr>
              <a:t>элементы тарифной системы</a:t>
            </a:r>
            <a:r>
              <a:rPr lang="ru-RU" sz="2400" dirty="0" smtClean="0">
                <a:solidFill>
                  <a:srgbClr val="FF0000"/>
                </a:solidFill>
                <a:latin typeface="Times New Roman" pitchFamily="18" charset="0"/>
              </a:rPr>
              <a:t>:</a:t>
            </a:r>
            <a:r>
              <a:rPr lang="ru-RU" b="1" dirty="0" smtClean="0">
                <a:latin typeface="Times New Roman" pitchFamily="18" charset="0"/>
              </a:rPr>
              <a:t/>
            </a:r>
            <a:br>
              <a:rPr lang="ru-RU" b="1" dirty="0" smtClean="0">
                <a:latin typeface="Times New Roman" pitchFamily="18" charset="0"/>
              </a:rPr>
            </a:br>
            <a:r>
              <a:rPr lang="ru-RU" dirty="0" smtClean="0">
                <a:latin typeface="Times New Roman" pitchFamily="18" charset="0"/>
              </a:rPr>
              <a:t>1) </a:t>
            </a:r>
            <a:r>
              <a:rPr lang="ru-RU" b="1" dirty="0" smtClean="0">
                <a:latin typeface="Times New Roman" pitchFamily="18" charset="0"/>
              </a:rPr>
              <a:t>тарифно-квалификационные справочники</a:t>
            </a:r>
            <a:r>
              <a:rPr lang="ru-RU" dirty="0" smtClean="0">
                <a:latin typeface="Times New Roman" pitchFamily="18" charset="0"/>
              </a:rPr>
              <a:t>. Содержат характеристику работ по их сложности и требования к рабочим для получения определенного тарифного разряда;</a:t>
            </a:r>
            <a:r>
              <a:rPr lang="ru-RU" dirty="0" smtClean="0">
                <a:latin typeface="Times New Roman" pitchFamily="18" charset="0"/>
                <a:cs typeface="Times New Roman" pitchFamily="18" charset="0"/>
                <a:hlinkClick r:id="rId2"/>
              </a:rPr>
              <a:t> Квалификационного справочника</a:t>
            </a:r>
            <a:r>
              <a:rPr lang="ru-RU" dirty="0" smtClean="0">
                <a:latin typeface="Times New Roman" pitchFamily="18" charset="0"/>
                <a:cs typeface="Times New Roman" pitchFamily="18" charset="0"/>
              </a:rPr>
              <a:t> должностей руководителей, специалистов и других служащих, а также типовых квалификационных характеристик должностей руководителей, специалистов и других служащих .</a:t>
            </a:r>
            <a:r>
              <a:rPr lang="ru-RU" dirty="0" smtClean="0">
                <a:latin typeface="Times New Roman" pitchFamily="18" charset="0"/>
              </a:rPr>
              <a:t/>
            </a:r>
            <a:br>
              <a:rPr lang="ru-RU" dirty="0" smtClean="0">
                <a:latin typeface="Times New Roman" pitchFamily="18" charset="0"/>
              </a:rPr>
            </a:br>
            <a:r>
              <a:rPr lang="ru-RU" dirty="0" smtClean="0">
                <a:latin typeface="Times New Roman" pitchFamily="18" charset="0"/>
              </a:rPr>
              <a:t>2) </a:t>
            </a:r>
            <a:r>
              <a:rPr lang="ru-RU" b="1" dirty="0" smtClean="0">
                <a:latin typeface="Times New Roman" pitchFamily="18" charset="0"/>
              </a:rPr>
              <a:t>тарифные сетки</a:t>
            </a:r>
            <a:r>
              <a:rPr lang="ru-RU" dirty="0" smtClean="0">
                <a:latin typeface="Times New Roman" pitchFamily="18" charset="0"/>
              </a:rPr>
              <a:t>. Показывает соотношение в оплате труда рабочих различных разрядов с учетом специфики отрасли, производства и условий труда;</a:t>
            </a:r>
            <a:br>
              <a:rPr lang="ru-RU" dirty="0" smtClean="0">
                <a:latin typeface="Times New Roman" pitchFamily="18" charset="0"/>
              </a:rPr>
            </a:br>
            <a:r>
              <a:rPr lang="ru-RU" dirty="0" smtClean="0">
                <a:latin typeface="Times New Roman" pitchFamily="18" charset="0"/>
              </a:rPr>
              <a:t>3) </a:t>
            </a:r>
            <a:r>
              <a:rPr lang="ru-RU" b="1" dirty="0" smtClean="0">
                <a:latin typeface="Times New Roman" pitchFamily="18" charset="0"/>
              </a:rPr>
              <a:t>тарифные разряды и соответствующие им коэффициенты</a:t>
            </a:r>
            <a:r>
              <a:rPr lang="ru-RU" dirty="0" smtClean="0">
                <a:latin typeface="Times New Roman" pitchFamily="18" charset="0"/>
              </a:rPr>
              <a:t>. Характеризуют уровень квалификации рабочих и сложности работ;</a:t>
            </a:r>
            <a:br>
              <a:rPr lang="ru-RU" dirty="0" smtClean="0">
                <a:latin typeface="Times New Roman" pitchFamily="18" charset="0"/>
              </a:rPr>
            </a:br>
            <a:r>
              <a:rPr lang="ru-RU" dirty="0" smtClean="0">
                <a:latin typeface="Times New Roman" pitchFamily="18" charset="0"/>
              </a:rPr>
              <a:t>4) </a:t>
            </a:r>
            <a:r>
              <a:rPr lang="ru-RU" b="1" dirty="0" smtClean="0">
                <a:latin typeface="Times New Roman" pitchFamily="18" charset="0"/>
              </a:rPr>
              <a:t>тарифные ставки</a:t>
            </a:r>
            <a:r>
              <a:rPr lang="ru-RU" dirty="0" smtClean="0">
                <a:latin typeface="Times New Roman" pitchFamily="18" charset="0"/>
              </a:rPr>
              <a:t>. Выраженный в денежной форме абсолютный размер оплаты труда в единицу рабочего времени.</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228600"/>
            <a:ext cx="8382000" cy="6647974"/>
          </a:xfrm>
          <a:prstGeom prst="rect">
            <a:avLst/>
          </a:prstGeom>
        </p:spPr>
        <p:txBody>
          <a:bodyPr wrap="square">
            <a:spAutoFit/>
          </a:bodyPr>
          <a:lstStyle/>
          <a:p>
            <a:r>
              <a:rPr lang="ru-RU" sz="2000" b="1" dirty="0" smtClean="0">
                <a:solidFill>
                  <a:srgbClr val="FF0000"/>
                </a:solidFill>
                <a:latin typeface="Times New Roman" pitchFamily="18" charset="0"/>
                <a:cs typeface="Times New Roman" pitchFamily="18" charset="0"/>
              </a:rPr>
              <a:t>2.Бестарифная </a:t>
            </a:r>
            <a:r>
              <a:rPr lang="ru-RU" sz="2000" b="1" dirty="0" smtClean="0">
                <a:solidFill>
                  <a:srgbClr val="FF0000"/>
                </a:solidFill>
                <a:latin typeface="Times New Roman" pitchFamily="18" charset="0"/>
                <a:cs typeface="Times New Roman" pitchFamily="18" charset="0"/>
              </a:rPr>
              <a:t>система оплаты </a:t>
            </a:r>
            <a:r>
              <a:rPr lang="ru-RU" sz="2000" b="1" dirty="0" err="1" smtClean="0">
                <a:solidFill>
                  <a:srgbClr val="FF0000"/>
                </a:solidFill>
                <a:latin typeface="Times New Roman" pitchFamily="18" charset="0"/>
                <a:cs typeface="Times New Roman" pitchFamily="18" charset="0"/>
              </a:rPr>
              <a:t>трудa</a:t>
            </a:r>
            <a:r>
              <a:rPr lang="ru-RU" sz="2000" dirty="0" smtClean="0">
                <a:latin typeface="Times New Roman" pitchFamily="18" charset="0"/>
                <a:cs typeface="Times New Roman" pitchFamily="18" charset="0"/>
              </a:rPr>
              <a:t> основывается на долевом распределении средств, предназначенных на оплату труда, в зависимости от критериев и на принципах оценки профессиональных качеств работников и их вклада в конечный результат</a:t>
            </a:r>
            <a:r>
              <a:rPr lang="ru-RU" sz="2000"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b="1" dirty="0" smtClean="0">
                <a:solidFill>
                  <a:srgbClr val="FF0000"/>
                </a:solidFill>
                <a:latin typeface="Times New Roman" pitchFamily="18" charset="0"/>
                <a:cs typeface="Times New Roman" pitchFamily="18" charset="0"/>
              </a:rPr>
              <a:t>3 </a:t>
            </a:r>
            <a:r>
              <a:rPr lang="ru-RU" sz="2000" b="1" dirty="0" smtClean="0">
                <a:solidFill>
                  <a:srgbClr val="FF0000"/>
                </a:solidFill>
                <a:latin typeface="Times New Roman" pitchFamily="18" charset="0"/>
                <a:cs typeface="Times New Roman" pitchFamily="18" charset="0"/>
              </a:rPr>
              <a:t>Смешанная </a:t>
            </a:r>
            <a:r>
              <a:rPr lang="ru-RU" sz="2000" b="1" dirty="0" smtClean="0">
                <a:solidFill>
                  <a:srgbClr val="FF0000"/>
                </a:solidFill>
                <a:latin typeface="Times New Roman" pitchFamily="18" charset="0"/>
                <a:cs typeface="Times New Roman" pitchFamily="18" charset="0"/>
              </a:rPr>
              <a:t>система оплаты труда</a:t>
            </a:r>
            <a:r>
              <a:rPr lang="ru-RU" sz="2000" dirty="0" smtClean="0">
                <a:latin typeface="Times New Roman" pitchFamily="18" charset="0"/>
                <a:cs typeface="Times New Roman" pitchFamily="18" charset="0"/>
              </a:rPr>
              <a:t> может содержать элементы как тарифной, так и бестарифной систем оплаты труда.</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Для </a:t>
            </a:r>
            <a:r>
              <a:rPr lang="ru-RU" dirty="0" smtClean="0">
                <a:latin typeface="Times New Roman" pitchFamily="18" charset="0"/>
                <a:cs typeface="Times New Roman" pitchFamily="18" charset="0"/>
              </a:rPr>
              <a:t>усиления заинтересованности работников в повышении эффективности производства и качества выполняемых работ работодателем могут вводиться </a:t>
            </a:r>
            <a:r>
              <a:rPr lang="ru-RU" b="1" i="1" dirty="0" smtClean="0">
                <a:solidFill>
                  <a:srgbClr val="FF0000"/>
                </a:solidFill>
                <a:latin typeface="Times New Roman" pitchFamily="18" charset="0"/>
                <a:cs typeface="Times New Roman" pitchFamily="18" charset="0"/>
              </a:rPr>
              <a:t>системы премирования и другие формы стимулирования труда</a:t>
            </a:r>
            <a:r>
              <a:rPr lang="ru-RU" dirty="0" smtClean="0">
                <a:latin typeface="Times New Roman" pitchFamily="18" charset="0"/>
                <a:cs typeface="Times New Roman" pitchFamily="18" charset="0"/>
              </a:rPr>
              <a:t>.</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pPr marL="342900" indent="-342900" algn="just">
              <a:buFont typeface="Wingdings" pitchFamily="2" charset="2"/>
              <a:buChar char="q"/>
            </a:pPr>
            <a:r>
              <a:rPr lang="ru-RU" b="1" dirty="0" smtClean="0">
                <a:latin typeface="Times New Roman" pitchFamily="18" charset="0"/>
                <a:cs typeface="Times New Roman" pitchFamily="18" charset="0"/>
              </a:rPr>
              <a:t>Система </a:t>
            </a:r>
            <a:r>
              <a:rPr lang="ru-RU" b="1" dirty="0" smtClean="0">
                <a:latin typeface="Times New Roman" pitchFamily="18" charset="0"/>
                <a:cs typeface="Times New Roman" pitchFamily="18" charset="0"/>
              </a:rPr>
              <a:t>оплаты и стимулирования труда работников определяется условиями коллективного договора, трудового договора и (или) актами </a:t>
            </a:r>
            <a:r>
              <a:rPr lang="ru-RU" b="1" dirty="0" smtClean="0">
                <a:latin typeface="Times New Roman" pitchFamily="18" charset="0"/>
                <a:cs typeface="Times New Roman" pitchFamily="18" charset="0"/>
              </a:rPr>
              <a:t>работодателя.</a:t>
            </a:r>
          </a:p>
          <a:p>
            <a:pPr marL="342900" indent="-342900" algn="just">
              <a:buFont typeface="Wingdings" pitchFamily="2" charset="2"/>
              <a:buChar char="q"/>
            </a:pPr>
            <a:r>
              <a:rPr lang="ru-RU" b="1" dirty="0" smtClean="0">
                <a:latin typeface="Times New Roman" pitchFamily="18" charset="0"/>
                <a:cs typeface="Times New Roman" pitchFamily="18" charset="0"/>
              </a:rPr>
              <a:t>Система </a:t>
            </a:r>
            <a:r>
              <a:rPr lang="ru-RU" b="1" dirty="0" smtClean="0">
                <a:latin typeface="Times New Roman" pitchFamily="18" charset="0"/>
                <a:cs typeface="Times New Roman" pitchFamily="18" charset="0"/>
              </a:rPr>
              <a:t>оплаты труда должна обеспечить долю основной заработной платы (относительно постоянной части заработной платы) не менее 75 процентов в среднемесячной заработной плате работников без учета единовременных стимулирующих </a:t>
            </a:r>
            <a:r>
              <a:rPr lang="ru-RU" b="1" dirty="0" smtClean="0">
                <a:latin typeface="Times New Roman" pitchFamily="18" charset="0"/>
                <a:cs typeface="Times New Roman" pitchFamily="18" charset="0"/>
              </a:rPr>
              <a:t>выплат.</a:t>
            </a:r>
          </a:p>
          <a:p>
            <a:pPr marL="342900" indent="-342900" algn="just">
              <a:buFont typeface="Wingdings" pitchFamily="2" charset="2"/>
              <a:buChar char="q"/>
            </a:pPr>
            <a:r>
              <a:rPr lang="ru-RU" b="1" dirty="0" smtClean="0">
                <a:latin typeface="Times New Roman" pitchFamily="18" charset="0"/>
                <a:cs typeface="Times New Roman" pitchFamily="18" charset="0"/>
              </a:rPr>
              <a:t>Система </a:t>
            </a:r>
            <a:r>
              <a:rPr lang="ru-RU" b="1" dirty="0" smtClean="0">
                <a:latin typeface="Times New Roman" pitchFamily="18" charset="0"/>
                <a:cs typeface="Times New Roman" pitchFamily="18" charset="0"/>
              </a:rPr>
              <a:t>оплаты труда работников организаций, содержащихся за счет государственного бюджета и сметы (бюджета) </a:t>
            </a:r>
            <a:r>
              <a:rPr lang="ru-RU" b="1" dirty="0" smtClean="0">
                <a:latin typeface="Times New Roman" pitchFamily="18" charset="0"/>
                <a:cs typeface="Times New Roman" pitchFamily="18" charset="0"/>
                <a:hlinkClick r:id="rId2"/>
              </a:rPr>
              <a:t>Национального банка</a:t>
            </a:r>
            <a:r>
              <a:rPr lang="ru-RU" b="1" dirty="0" smtClean="0">
                <a:latin typeface="Times New Roman" pitchFamily="18" charset="0"/>
                <a:cs typeface="Times New Roman" pitchFamily="18" charset="0"/>
              </a:rPr>
              <a:t> Республики Казахстан, устанавливается нормативными правовыми актами Республики Казахстан.</a:t>
            </a:r>
            <a:endParaRPr lang="ru-RU"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0" y="838200"/>
            <a:ext cx="8839200" cy="2438400"/>
          </a:xfrm>
        </p:spPr>
        <p:txBody>
          <a:bodyPr>
            <a:normAutofit/>
          </a:bodyPr>
          <a:lstStyle/>
          <a:p>
            <a:pPr algn="l"/>
            <a:r>
              <a:rPr lang="ru-RU" sz="2000" dirty="0" smtClean="0">
                <a:solidFill>
                  <a:srgbClr val="FF0000"/>
                </a:solidFill>
                <a:latin typeface="Times New Roman" pitchFamily="18" charset="0"/>
              </a:rPr>
              <a:t>1. СДЕЛЬНАЯ </a:t>
            </a:r>
            <a:r>
              <a:rPr lang="ru-RU" sz="2000" dirty="0">
                <a:solidFill>
                  <a:srgbClr val="FF0000"/>
                </a:solidFill>
                <a:latin typeface="Times New Roman" pitchFamily="18" charset="0"/>
              </a:rPr>
              <a:t>ФОРМА ОПЛАТЫ ТРУДА</a:t>
            </a:r>
            <a:r>
              <a:rPr lang="ru-RU" sz="2400" dirty="0">
                <a:solidFill>
                  <a:srgbClr val="FF0000"/>
                </a:solidFill>
                <a:latin typeface="Times New Roman" pitchFamily="18" charset="0"/>
              </a:rPr>
              <a:t/>
            </a:r>
            <a:br>
              <a:rPr lang="ru-RU" sz="2400" dirty="0">
                <a:solidFill>
                  <a:srgbClr val="FF0000"/>
                </a:solidFill>
                <a:latin typeface="Times New Roman" pitchFamily="18" charset="0"/>
              </a:rPr>
            </a:br>
            <a:r>
              <a:rPr lang="ru-RU" sz="2400" dirty="0">
                <a:latin typeface="Times New Roman" pitchFamily="18" charset="0"/>
              </a:rPr>
              <a:t/>
            </a:r>
            <a:br>
              <a:rPr lang="ru-RU" sz="2400" dirty="0">
                <a:latin typeface="Times New Roman" pitchFamily="18" charset="0"/>
              </a:rPr>
            </a:br>
            <a:r>
              <a:rPr lang="ru-RU" sz="2400" dirty="0">
                <a:latin typeface="Times New Roman" pitchFamily="18" charset="0"/>
              </a:rPr>
              <a:t>При сдельной форме оплаты труда заработок работника находится в прямой зависимости от количества и качества изготовленной продукции или объема выполненных работ</a:t>
            </a:r>
          </a:p>
        </p:txBody>
      </p:sp>
      <p:sp>
        <p:nvSpPr>
          <p:cNvPr id="3" name="Прямоугольник 2"/>
          <p:cNvSpPr/>
          <p:nvPr/>
        </p:nvSpPr>
        <p:spPr>
          <a:xfrm>
            <a:off x="2286000" y="152400"/>
            <a:ext cx="3137718" cy="369332"/>
          </a:xfrm>
          <a:prstGeom prst="rect">
            <a:avLst/>
          </a:prstGeom>
        </p:spPr>
        <p:txBody>
          <a:bodyPr wrap="none">
            <a:spAutoFit/>
          </a:bodyPr>
          <a:lstStyle/>
          <a:p>
            <a:pPr algn="ctr"/>
            <a:r>
              <a:rPr lang="ru-RU" b="1" dirty="0" smtClean="0">
                <a:solidFill>
                  <a:srgbClr val="FF0000"/>
                </a:solidFill>
                <a:latin typeface="Times New Roman" pitchFamily="18" charset="0"/>
              </a:rPr>
              <a:t>ФОРМЫ ОПЛАТЫ ТРУДА </a:t>
            </a:r>
            <a:endParaRPr lang="ru-RU" dirty="0"/>
          </a:p>
        </p:txBody>
      </p:sp>
      <p:sp>
        <p:nvSpPr>
          <p:cNvPr id="4" name="Прямоугольник 3"/>
          <p:cNvSpPr/>
          <p:nvPr/>
        </p:nvSpPr>
        <p:spPr>
          <a:xfrm>
            <a:off x="228600" y="3810000"/>
            <a:ext cx="8077200" cy="1323439"/>
          </a:xfrm>
          <a:prstGeom prst="rect">
            <a:avLst/>
          </a:prstGeom>
        </p:spPr>
        <p:txBody>
          <a:bodyPr wrap="square">
            <a:spAutoFit/>
          </a:bodyPr>
          <a:lstStyle/>
          <a:p>
            <a:r>
              <a:rPr lang="ru-RU" sz="2000" dirty="0" smtClean="0">
                <a:latin typeface="Times New Roman" pitchFamily="18" charset="0"/>
              </a:rPr>
              <a:t>Различают следующие разновидности сдельной формы оплаты:</a:t>
            </a:r>
            <a:br>
              <a:rPr lang="ru-RU" sz="2000" dirty="0" smtClean="0">
                <a:latin typeface="Times New Roman" pitchFamily="18" charset="0"/>
              </a:rPr>
            </a:br>
            <a:r>
              <a:rPr lang="ru-RU" sz="2000" dirty="0" smtClean="0">
                <a:latin typeface="Times New Roman" pitchFamily="18" charset="0"/>
              </a:rPr>
              <a:t/>
            </a:r>
            <a:br>
              <a:rPr lang="ru-RU" sz="2000" dirty="0" smtClean="0">
                <a:latin typeface="Times New Roman" pitchFamily="18" charset="0"/>
              </a:rPr>
            </a:br>
            <a:r>
              <a:rPr lang="ru-RU" sz="2000" dirty="0" smtClean="0">
                <a:latin typeface="Times New Roman" pitchFamily="18" charset="0"/>
              </a:rPr>
              <a:t>- </a:t>
            </a:r>
            <a:r>
              <a:rPr lang="ru-RU" sz="2000" b="1" dirty="0" smtClean="0">
                <a:latin typeface="Times New Roman" pitchFamily="18" charset="0"/>
              </a:rPr>
              <a:t>прямая сдельная система</a:t>
            </a:r>
            <a:r>
              <a:rPr lang="ru-RU" sz="2000" dirty="0" smtClean="0">
                <a:latin typeface="Times New Roman" pitchFamily="18" charset="0"/>
              </a:rPr>
              <a:t>. Труд оплачивается по сдельным расценкам непосредственно за количество произведенной продукции;</a:t>
            </a:r>
            <a:endParaRPr lang="ru-RU"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0" y="0"/>
            <a:ext cx="9144000" cy="2286000"/>
          </a:xfrm>
        </p:spPr>
        <p:txBody>
          <a:bodyPr/>
          <a:lstStyle/>
          <a:p>
            <a:r>
              <a:rPr lang="ru-RU" dirty="0"/>
              <a:t>- </a:t>
            </a:r>
            <a:r>
              <a:rPr lang="ru-RU" sz="2000" b="1" dirty="0">
                <a:solidFill>
                  <a:srgbClr val="FF0000"/>
                </a:solidFill>
                <a:latin typeface="Times New Roman" pitchFamily="18" charset="0"/>
                <a:cs typeface="Times New Roman" pitchFamily="18" charset="0"/>
              </a:rPr>
              <a:t>при сдельно-премиальной системе </a:t>
            </a:r>
            <a:r>
              <a:rPr lang="ru-RU" sz="2000" dirty="0">
                <a:latin typeface="Times New Roman" pitchFamily="18" charset="0"/>
                <a:cs typeface="Times New Roman" pitchFamily="18" charset="0"/>
              </a:rPr>
              <a:t>работнику сверх заработка по прямым сдельным расценкам выплачивается премия за выполнение и перевыполнение заранее установленных количественных и качественных  показателей; </a:t>
            </a:r>
          </a:p>
        </p:txBody>
      </p:sp>
      <p:sp>
        <p:nvSpPr>
          <p:cNvPr id="3" name="Прямоугольник 2"/>
          <p:cNvSpPr/>
          <p:nvPr/>
        </p:nvSpPr>
        <p:spPr>
          <a:xfrm>
            <a:off x="457200" y="2413338"/>
            <a:ext cx="8382000" cy="1200329"/>
          </a:xfrm>
          <a:prstGeom prst="rect">
            <a:avLst/>
          </a:prstGeom>
        </p:spPr>
        <p:txBody>
          <a:bodyPr wrap="square">
            <a:spAutoFit/>
          </a:bodyPr>
          <a:lstStyle/>
          <a:p>
            <a:r>
              <a:rPr lang="ru-RU" b="1" dirty="0" smtClean="0">
                <a:solidFill>
                  <a:srgbClr val="FF0000"/>
                </a:solidFill>
                <a:latin typeface="Times New Roman" pitchFamily="18" charset="0"/>
              </a:rPr>
              <a:t>-  </a:t>
            </a:r>
            <a:r>
              <a:rPr lang="ru-RU" b="1" dirty="0" smtClean="0">
                <a:solidFill>
                  <a:srgbClr val="FF0000"/>
                </a:solidFill>
                <a:latin typeface="Times New Roman" pitchFamily="18" charset="0"/>
              </a:rPr>
              <a:t>сдельно-прогрессивная система оплаты труда. </a:t>
            </a:r>
            <a:r>
              <a:rPr lang="ru-RU" dirty="0" smtClean="0">
                <a:latin typeface="Times New Roman" pitchFamily="18" charset="0"/>
              </a:rPr>
              <a:t/>
            </a:r>
            <a:br>
              <a:rPr lang="ru-RU" dirty="0" smtClean="0">
                <a:latin typeface="Times New Roman" pitchFamily="18" charset="0"/>
              </a:rPr>
            </a:br>
            <a:r>
              <a:rPr lang="ru-RU" dirty="0" smtClean="0">
                <a:latin typeface="Times New Roman" pitchFamily="18" charset="0"/>
              </a:rPr>
              <a:t>Продукция, произведенная в пределах установленной нормы оплачивается по основным сдельным расценкам, сверх установленной нормы – по повышенным расценкам.</a:t>
            </a:r>
            <a:r>
              <a:rPr lang="ru-RU" dirty="0" smtClean="0"/>
              <a:t> </a:t>
            </a:r>
            <a:endParaRPr lang="ru-RU" dirty="0"/>
          </a:p>
        </p:txBody>
      </p:sp>
      <p:sp>
        <p:nvSpPr>
          <p:cNvPr id="5" name="Прямоугольник 4"/>
          <p:cNvSpPr/>
          <p:nvPr/>
        </p:nvSpPr>
        <p:spPr>
          <a:xfrm>
            <a:off x="381000" y="3886200"/>
            <a:ext cx="8458200" cy="1015663"/>
          </a:xfrm>
          <a:prstGeom prst="rect">
            <a:avLst/>
          </a:prstGeom>
        </p:spPr>
        <p:txBody>
          <a:bodyPr wrap="square">
            <a:spAutoFit/>
          </a:bodyPr>
          <a:lstStyle/>
          <a:p>
            <a:r>
              <a:rPr lang="ru-RU" sz="2000" b="1" dirty="0" smtClean="0">
                <a:solidFill>
                  <a:srgbClr val="FF0000"/>
                </a:solidFill>
                <a:latin typeface="Times New Roman" pitchFamily="18" charset="0"/>
              </a:rPr>
              <a:t>- косвенно-сдельная система оплаты труда</a:t>
            </a:r>
            <a:r>
              <a:rPr lang="ru-RU" sz="2000" b="1" dirty="0" smtClean="0">
                <a:solidFill>
                  <a:srgbClr val="FF0000"/>
                </a:solidFill>
              </a:rPr>
              <a:t>.</a:t>
            </a:r>
            <a:r>
              <a:rPr lang="ru-RU" sz="2000" dirty="0" smtClean="0"/>
              <a:t> </a:t>
            </a:r>
            <a:r>
              <a:rPr lang="ru-RU" sz="2000" dirty="0" smtClean="0">
                <a:latin typeface="Times New Roman" pitchFamily="18" charset="0"/>
              </a:rPr>
              <a:t>Заработная плата ставится в прямую зависимость от результатов труда обслуживаемых им рабочих –сдельщиков. Применяется только для вспомогательных рабочих.</a:t>
            </a:r>
            <a:endParaRPr lang="ru-RU"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0" y="0"/>
            <a:ext cx="9144000" cy="2667000"/>
          </a:xfrm>
        </p:spPr>
        <p:txBody>
          <a:bodyPr>
            <a:normAutofit/>
          </a:bodyPr>
          <a:lstStyle/>
          <a:p>
            <a:pPr algn="l"/>
            <a:r>
              <a:rPr lang="ru-RU" sz="2000" b="1" dirty="0">
                <a:solidFill>
                  <a:srgbClr val="FF0000"/>
                </a:solidFill>
                <a:latin typeface="Times New Roman" pitchFamily="18" charset="0"/>
                <a:cs typeface="Times New Roman" pitchFamily="18" charset="0"/>
              </a:rPr>
              <a:t>- аккордная система оплаты труда.</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Предусматривает установление определенного объема работ и общей величины фонда заработной платы за эту работу. Средства, предусмотренные на оплату труда, выплачиваются после завершения всего комплекса работ независимо от сроков их выполнения, т.е. расценка устанавливается на весь объем подлежащих выполнению работ с указанием срока их выполнения. </a:t>
            </a:r>
          </a:p>
        </p:txBody>
      </p:sp>
      <p:sp>
        <p:nvSpPr>
          <p:cNvPr id="3" name="Прямоугольник 2"/>
          <p:cNvSpPr/>
          <p:nvPr/>
        </p:nvSpPr>
        <p:spPr>
          <a:xfrm>
            <a:off x="533400" y="2362200"/>
            <a:ext cx="7239000" cy="1200329"/>
          </a:xfrm>
          <a:prstGeom prst="rect">
            <a:avLst/>
          </a:prstGeom>
        </p:spPr>
        <p:txBody>
          <a:bodyPr wrap="square">
            <a:spAutoFit/>
          </a:bodyPr>
          <a:lstStyle/>
          <a:p>
            <a:r>
              <a:rPr lang="ru-RU" b="1" i="1" dirty="0" smtClean="0">
                <a:solidFill>
                  <a:srgbClr val="FF0000"/>
                </a:solidFill>
                <a:latin typeface="Times New Roman" pitchFamily="18" charset="0"/>
              </a:rPr>
              <a:t>условие применения аккордной системы оплаты труда:</a:t>
            </a:r>
            <a:r>
              <a:rPr lang="ru-RU" dirty="0" smtClean="0">
                <a:latin typeface="Times New Roman" pitchFamily="18" charset="0"/>
              </a:rPr>
              <a:t/>
            </a:r>
            <a:br>
              <a:rPr lang="ru-RU" dirty="0" smtClean="0">
                <a:latin typeface="Times New Roman" pitchFamily="18" charset="0"/>
              </a:rPr>
            </a:br>
            <a:r>
              <a:rPr lang="ru-RU" dirty="0" smtClean="0">
                <a:latin typeface="Times New Roman" pitchFamily="18" charset="0"/>
              </a:rPr>
              <a:t/>
            </a:r>
            <a:br>
              <a:rPr lang="ru-RU" dirty="0" smtClean="0">
                <a:latin typeface="Times New Roman" pitchFamily="18" charset="0"/>
              </a:rPr>
            </a:br>
            <a:r>
              <a:rPr lang="ru-RU" dirty="0" smtClean="0">
                <a:latin typeface="Times New Roman" pitchFamily="18" charset="0"/>
              </a:rPr>
              <a:t>- на участках и рабочих местах, где обеспечение высокого качества продукции и работы является главным показателем </a:t>
            </a:r>
            <a:r>
              <a:rPr lang="ru-RU" dirty="0" smtClean="0">
                <a:latin typeface="Times New Roman" pitchFamily="18" charset="0"/>
              </a:rPr>
              <a:t>работы;</a:t>
            </a:r>
            <a:r>
              <a:rPr lang="ru-RU" dirty="0" smtClean="0"/>
              <a:t> </a:t>
            </a:r>
            <a:endParaRPr lang="ru-RU" dirty="0"/>
          </a:p>
        </p:txBody>
      </p:sp>
      <p:sp>
        <p:nvSpPr>
          <p:cNvPr id="4" name="Прямоугольник 3"/>
          <p:cNvSpPr/>
          <p:nvPr/>
        </p:nvSpPr>
        <p:spPr>
          <a:xfrm>
            <a:off x="457200" y="3886200"/>
            <a:ext cx="8229600" cy="1723549"/>
          </a:xfrm>
          <a:prstGeom prst="rect">
            <a:avLst/>
          </a:prstGeom>
        </p:spPr>
        <p:txBody>
          <a:bodyPr wrap="square">
            <a:spAutoFit/>
          </a:bodyPr>
          <a:lstStyle/>
          <a:p>
            <a:r>
              <a:rPr lang="ru-RU" dirty="0" smtClean="0">
                <a:latin typeface="Times New Roman" pitchFamily="18" charset="0"/>
                <a:cs typeface="Times New Roman" pitchFamily="18" charset="0"/>
              </a:rPr>
              <a:t>случай применения аккордной системы оплаты труда:</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предприятие не укладывается в срок выполнения какого-либо заказа, и при его невыполнения оно обязано будет выплатить значительные суммы штрафных санкций в связи с условиями договора;</a:t>
            </a:r>
            <a:br>
              <a:rPr lang="ru-RU"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0"/>
            <a:ext cx="9144000" cy="6858000"/>
          </a:xfrm>
        </p:spPr>
        <p:txBody>
          <a:bodyPr/>
          <a:lstStyle/>
          <a:p>
            <a:r>
              <a:rPr lang="ru-RU">
                <a:latin typeface="Times New Roman" pitchFamily="18" charset="0"/>
              </a:rPr>
              <a:t>Повременная форма оплаты труда. </a:t>
            </a:r>
            <a:br>
              <a:rPr lang="ru-RU">
                <a:latin typeface="Times New Roman" pitchFamily="18" charset="0"/>
              </a:rPr>
            </a:br>
            <a:r>
              <a:rPr lang="ru-RU">
                <a:latin typeface="Times New Roman" pitchFamily="18" charset="0"/>
              </a:rPr>
              <a:t>Применяется при невозможности или нецелесообразности установления количественных параметров труда. Работник получает заработную плату в зависимости от количества отработанного времени и уровня его квалификации.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0" y="0"/>
            <a:ext cx="9144000" cy="6858000"/>
          </a:xfrm>
        </p:spPr>
        <p:txBody>
          <a:bodyPr/>
          <a:lstStyle/>
          <a:p>
            <a:pPr>
              <a:buFontTx/>
              <a:buChar char="-"/>
            </a:pPr>
            <a:r>
              <a:rPr lang="ru-RU">
                <a:latin typeface="Times New Roman" pitchFamily="18" charset="0"/>
              </a:rPr>
              <a:t>простая повременная система. начисляется по тарифной ставке работника данного разряда за фактически отработанное время.</a:t>
            </a:r>
            <a:br>
              <a:rPr lang="ru-RU">
                <a:latin typeface="Times New Roman" pitchFamily="18" charset="0"/>
              </a:rPr>
            </a:br>
            <a:r>
              <a:rPr lang="ru-RU">
                <a:latin typeface="Times New Roman" pitchFamily="18" charset="0"/>
              </a:rPr>
              <a:t>- повременно-премиальная система. сочетание простой повременной  оплаты труда с премированием за выполнение количественных и качественных показателей.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0"/>
            <a:ext cx="9144000" cy="6858000"/>
          </a:xfrm>
        </p:spPr>
        <p:txBody>
          <a:bodyPr/>
          <a:lstStyle/>
          <a:p>
            <a:pPr>
              <a:buFontTx/>
              <a:buChar char="-"/>
            </a:pPr>
            <a:r>
              <a:rPr lang="ru-RU">
                <a:latin typeface="Times New Roman" pitchFamily="18" charset="0"/>
              </a:rPr>
              <a:t> окладная.  Оплата производится по установленным месячным должностным окладам.</a:t>
            </a:r>
            <a:br>
              <a:rPr lang="ru-RU">
                <a:latin typeface="Times New Roman" pitchFamily="18" charset="0"/>
              </a:rPr>
            </a:br>
            <a:r>
              <a:rPr lang="ru-RU"/>
              <a:t>  </a:t>
            </a:r>
            <a:br>
              <a:rPr lang="ru-RU"/>
            </a:br>
            <a:r>
              <a:rPr lang="ru-RU"/>
              <a:t>- </a:t>
            </a:r>
            <a:r>
              <a:rPr lang="ru-RU">
                <a:latin typeface="Times New Roman" pitchFamily="18" charset="0"/>
              </a:rPr>
              <a:t>контрактная. Оплата труда руководителей государственных предприятий должна оговариваться в трудовом договоре (контракте).</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0" y="0"/>
            <a:ext cx="9144000" cy="6858000"/>
          </a:xfrm>
        </p:spPr>
        <p:txBody>
          <a:bodyPr/>
          <a:lstStyle/>
          <a:p>
            <a:r>
              <a:rPr lang="ru-RU" sz="5400" dirty="0">
                <a:latin typeface="Times New Roman" pitchFamily="18" charset="0"/>
              </a:rPr>
              <a:t>Бестарифная система оплаты труда.</a:t>
            </a:r>
            <a:br>
              <a:rPr lang="ru-RU" sz="5400" dirty="0">
                <a:latin typeface="Times New Roman" pitchFamily="18" charset="0"/>
              </a:rPr>
            </a:br>
            <a:r>
              <a:rPr lang="ru-RU" sz="5400" dirty="0">
                <a:latin typeface="Times New Roman" pitchFamily="18" charset="0"/>
              </a:rPr>
              <a:t/>
            </a:r>
            <a:br>
              <a:rPr lang="ru-RU" sz="5400" dirty="0">
                <a:latin typeface="Times New Roman" pitchFamily="18" charset="0"/>
              </a:rPr>
            </a:br>
            <a:r>
              <a:rPr lang="ru-RU" sz="5400" dirty="0">
                <a:latin typeface="Times New Roman" pitchFamily="18" charset="0"/>
              </a:rPr>
              <a:t>Распределение заработка в зависимости от участия работника в общем выполнении работ.</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Words>
  <PresentationFormat>Экран (4:3)</PresentationFormat>
  <Paragraphs>26</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Office Theme</vt:lpstr>
      <vt:lpstr>ОПЛАТА ТРУДА  НА ПРЕДПРИЯТИИ</vt:lpstr>
      <vt:lpstr>ОПЛАТА ТРУДА –  это цена трудовых ресурсов, задействованных в производственном процессе     Номинальная заработная плата заработная плата, которую должен получать работник согласно договору; Реальная заработная плата – это номинальная заработная плата за вычетом налогов и удержаний; Минимальная заработная плата – это социальная норма оплаты труда, представляющая собой низшую границу стоимости неквалифицированной рабочей силы в расчете на 1 месяц. </vt:lpstr>
      <vt:lpstr>ФОРМЫ И СИСТЕМЫ ОПЛАТЫ ТРУДА   Система оплаты труда может формироваться на основе:  тарифной, бестарифной или смешанной системы.  1 Тарифная система – совокупность норм и нормативов, обеспечивающих дифференциацию оплаты труда исходя из различий и сложности выполняемых работ и условий труда, его интенсивности и характера.</vt:lpstr>
      <vt:lpstr>Слайд 4</vt:lpstr>
      <vt:lpstr>1. СДЕЛЬНАЯ ФОРМА ОПЛАТЫ ТРУДА  При сдельной форме оплаты труда заработок работника находится в прямой зависимости от количества и качества изготовленной продукции или объема выполненных работ</vt:lpstr>
      <vt:lpstr>- при сдельно-премиальной системе работнику сверх заработка по прямым сдельным расценкам выплачивается премия за выполнение и перевыполнение заранее установленных количественных и качественных  показателей; </vt:lpstr>
      <vt:lpstr>- аккордная система оплаты труда. Предусматривает установление определенного объема работ и общей величины фонда заработной платы за эту работу. Средства, предусмотренные на оплату труда, выплачиваются после завершения всего комплекса работ независимо от сроков их выполнения, т.е. расценка устанавливается на весь объем подлежащих выполнению работ с указанием срока их выполнения. </vt:lpstr>
      <vt:lpstr>Повременная форма оплаты труда.  Применяется при невозможности или нецелесообразности установления количественных параметров труда. Работник получает заработную плату в зависимости от количества отработанного времени и уровня его квалификации.</vt:lpstr>
      <vt:lpstr>простая повременная система. начисляется по тарифной ставке работника данного разряда за фактически отработанное время. - повременно-премиальная система. сочетание простой повременной  оплаты труда с премированием за выполнение количественных и качественных показателей.</vt:lpstr>
      <vt:lpstr> окладная.  Оплата производится по установленным месячным должностным окладам.    - контрактная. Оплата труда руководителей государственных предприятий должна оговариваться в трудовом договоре (контракте).</vt:lpstr>
      <vt:lpstr>Бестарифная система оплаты труда.  Распределение заработка в зависимости от участия работника в общем выполнении работ.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ОПЛАТА ТРУДА  НА ПРЕДПРИЯТИИ</dc:title>
  <dc:creator>Алия Кабдулшарипова</dc:creator>
  <cp:lastModifiedBy>User</cp:lastModifiedBy>
  <cp:revision>1</cp:revision>
  <dcterms:created xsi:type="dcterms:W3CDTF">2021-09-06T05:48:46Z</dcterms:created>
  <dcterms:modified xsi:type="dcterms:W3CDTF">2021-09-06T08:42:32Z</dcterms:modified>
</cp:coreProperties>
</file>